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2" r:id="rId2"/>
    <p:sldId id="336" r:id="rId3"/>
    <p:sldId id="321" r:id="rId4"/>
    <p:sldId id="320" r:id="rId5"/>
    <p:sldId id="314" r:id="rId6"/>
    <p:sldId id="322" r:id="rId7"/>
    <p:sldId id="323" r:id="rId8"/>
    <p:sldId id="325" r:id="rId9"/>
    <p:sldId id="326" r:id="rId10"/>
    <p:sldId id="328" r:id="rId11"/>
    <p:sldId id="329" r:id="rId12"/>
    <p:sldId id="278" r:id="rId13"/>
    <p:sldId id="288" r:id="rId14"/>
    <p:sldId id="280" r:id="rId15"/>
    <p:sldId id="281" r:id="rId16"/>
    <p:sldId id="282" r:id="rId17"/>
    <p:sldId id="283" r:id="rId18"/>
    <p:sldId id="290" r:id="rId19"/>
    <p:sldId id="284" r:id="rId20"/>
    <p:sldId id="285" r:id="rId21"/>
    <p:sldId id="313" r:id="rId22"/>
    <p:sldId id="286" r:id="rId23"/>
    <p:sldId id="330" r:id="rId24"/>
    <p:sldId id="331" r:id="rId25"/>
    <p:sldId id="332" r:id="rId26"/>
    <p:sldId id="333" r:id="rId27"/>
    <p:sldId id="334" r:id="rId28"/>
    <p:sldId id="335" r:id="rId29"/>
    <p:sldId id="277" r:id="rId30"/>
    <p:sldId id="258" r:id="rId31"/>
    <p:sldId id="259" r:id="rId32"/>
    <p:sldId id="260" r:id="rId33"/>
    <p:sldId id="261" r:id="rId34"/>
    <p:sldId id="272" r:id="rId35"/>
    <p:sldId id="276" r:id="rId36"/>
    <p:sldId id="274" r:id="rId37"/>
    <p:sldId id="262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754" autoAdjust="0"/>
  </p:normalViewPr>
  <p:slideViewPr>
    <p:cSldViewPr snapToGrid="0">
      <p:cViewPr varScale="1">
        <p:scale>
          <a:sx n="103" d="100"/>
          <a:sy n="103" d="100"/>
        </p:scale>
        <p:origin x="102" y="1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타원 3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형상관리도구</a:t>
            </a: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협업툴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8562" y="3861289"/>
            <a:ext cx="3194811" cy="2470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095" y="2545031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 </a:t>
            </a:r>
            <a:r>
              <a:rPr lang="en-US" altLang="ko-KR" dirty="0" err="1" smtClean="0">
                <a:solidFill>
                  <a:schemeClr val="bg1"/>
                </a:solidFill>
              </a:rPr>
              <a:t>pki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같은 경우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GitHub</a:t>
            </a:r>
            <a:r>
              <a:rPr lang="ko-KR" altLang="en-US" dirty="0" smtClean="0">
                <a:solidFill>
                  <a:schemeClr val="bg1"/>
                </a:solidFill>
              </a:rPr>
              <a:t>를 통해 관리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7265" y="897656"/>
            <a:ext cx="7032083" cy="2968030"/>
            <a:chOff x="839282" y="898655"/>
            <a:chExt cx="7032083" cy="296803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9282" y="926927"/>
              <a:ext cx="2857500" cy="160020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6215" y="898655"/>
              <a:ext cx="4155150" cy="2968030"/>
              <a:chOff x="5133593" y="917459"/>
              <a:chExt cx="4155150" cy="296803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0751" y="1946245"/>
                <a:ext cx="937992" cy="193924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593" y="917459"/>
                <a:ext cx="3221569" cy="29673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5162" y="926927"/>
                <a:ext cx="933580" cy="101931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373" y="3861288"/>
            <a:ext cx="2978977" cy="9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73" y="4767513"/>
            <a:ext cx="2978977" cy="491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373" y="5771393"/>
            <a:ext cx="2978977" cy="54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73" y="5257528"/>
            <a:ext cx="2978977" cy="5139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265" y="5393496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Notion</a:t>
            </a:r>
            <a:r>
              <a:rPr lang="ko-KR" altLang="en-US" dirty="0" smtClean="0">
                <a:solidFill>
                  <a:schemeClr val="bg1"/>
                </a:solidFill>
              </a:rPr>
              <a:t>을 통해 일정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진행도를</a:t>
            </a:r>
            <a:r>
              <a:rPr lang="ko-KR" altLang="en-US" dirty="0" smtClean="0">
                <a:solidFill>
                  <a:schemeClr val="bg1"/>
                </a:solidFill>
              </a:rPr>
              <a:t> 체크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5" name="순서도: 처리 24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00832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콘텐츠가 </a:t>
            </a:r>
            <a:r>
              <a:rPr lang="ko-KR" altLang="en-US" sz="1000" b="1" dirty="0"/>
              <a:t>다른 사용자가 페이지를 열었을 때 자동 실행되는지</a:t>
            </a:r>
            <a:r>
              <a:rPr lang="ko-KR" altLang="en-US" sz="1000" dirty="0"/>
              <a:t>를 확인한다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Stored XSS</a:t>
            </a:r>
            <a:r>
              <a:rPr lang="ko-KR" altLang="en-US" sz="1000" dirty="0"/>
              <a:t> 페이지 접속</a:t>
            </a:r>
            <a:endParaRPr lang="en-US" altLang="ko-KR" sz="1000" dirty="0"/>
          </a:p>
          <a:p>
            <a:r>
              <a:rPr lang="ko-KR" altLang="en-US" sz="1000" dirty="0"/>
              <a:t>메시지 입력 창에 아래 스크립트 삽입</a:t>
            </a:r>
            <a:r>
              <a:rPr lang="en-US" altLang="ko-KR" sz="1000" dirty="0"/>
              <a:t>(&lt;script&gt;alert(＇XSS!＇)&lt;/script&gt;)</a:t>
            </a:r>
          </a:p>
          <a:p>
            <a:r>
              <a:rPr lang="ko-KR" altLang="en-US" sz="1000" dirty="0"/>
              <a:t>저장 후 페이지가 다시 로딩되며 </a:t>
            </a:r>
            <a:r>
              <a:rPr lang="ko-KR" altLang="en-US" sz="1000" b="1" dirty="0"/>
              <a:t>팝업이 자동 실행됨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XSS</a:t>
            </a:r>
            <a:r>
              <a:rPr lang="ko-KR" altLang="en-US" sz="1000" dirty="0"/>
              <a:t>가 성공하면 공격자가 </a:t>
            </a:r>
            <a:r>
              <a:rPr lang="ko-KR" altLang="en-US" sz="1000" b="1" dirty="0"/>
              <a:t>쿠키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세션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피싱 페이지 삽입</a:t>
            </a:r>
            <a:r>
              <a:rPr lang="ko-KR" altLang="en-US" sz="1000" dirty="0"/>
              <a:t> 등이 가능함</a:t>
            </a:r>
            <a:endParaRPr lang="en-US" altLang="ko-KR" sz="1000" dirty="0"/>
          </a:p>
          <a:p>
            <a:r>
              <a:rPr lang="ko-KR" altLang="en-US" sz="1000" dirty="0"/>
              <a:t>개발자 입장에서 반드시 막아야 하는 </a:t>
            </a:r>
            <a:r>
              <a:rPr lang="ko-KR" altLang="en-US" sz="1000" b="1" dirty="0"/>
              <a:t>중요한 웹 취약점 중 하나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3185" y="1115710"/>
            <a:ext cx="46559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/>
              <a:t>HTML</a:t>
            </a:r>
            <a:r>
              <a:rPr lang="ko-KR" altLang="en-US" sz="1000" dirty="0"/>
              <a:t>로 출력할 때는 반드시 문자 </a:t>
            </a:r>
            <a:r>
              <a:rPr lang="ko-KR" altLang="en-US" sz="1000" dirty="0" err="1"/>
              <a:t>인코딩</a:t>
            </a:r>
            <a:r>
              <a:rPr lang="ko-KR" altLang="en-US" sz="1000" dirty="0"/>
              <a:t> 처리해야 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&lt;, &gt;, ", ' </a:t>
            </a:r>
            <a:r>
              <a:rPr lang="ko-KR" altLang="en-US" sz="1000" dirty="0"/>
              <a:t>등이 브라우저에서 실행되지 않도록 막아줌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취약한 코드</a:t>
            </a:r>
          </a:p>
          <a:p>
            <a:r>
              <a:rPr lang="en-US" altLang="ko-KR" sz="1000" dirty="0"/>
              <a:t>echo $_POST['message'];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안전한 코드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/>
          </a:p>
          <a:p>
            <a:r>
              <a:rPr lang="ko-KR" altLang="en-US" sz="1000" dirty="0"/>
              <a:t>사용자 입력 시 </a:t>
            </a:r>
            <a:r>
              <a:rPr lang="en-US" altLang="ko-KR" sz="1000" dirty="0"/>
              <a:t>&lt;script&gt;,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: </a:t>
            </a:r>
            <a:r>
              <a:rPr lang="ko-KR" altLang="en-US" sz="1000" dirty="0"/>
              <a:t>등을 사전 차단</a:t>
            </a:r>
          </a:p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의존하면 우회 가능성이 있음</a:t>
            </a:r>
          </a:p>
          <a:p>
            <a:endParaRPr lang="en-US" altLang="ko-KR" sz="1000" dirty="0"/>
          </a:p>
          <a:p>
            <a:r>
              <a:rPr lang="en-US" altLang="ko-KR" sz="1000" dirty="0"/>
              <a:t>$input = $_POST['message'];</a:t>
            </a:r>
          </a:p>
          <a:p>
            <a:r>
              <a:rPr lang="en-US" altLang="ko-KR" sz="1000" dirty="0"/>
              <a:t>$input = </a:t>
            </a:r>
            <a:r>
              <a:rPr lang="en-US" altLang="ko-KR" sz="1000" dirty="0" err="1"/>
              <a:t>preg_replace</a:t>
            </a:r>
            <a:r>
              <a:rPr lang="en-US" altLang="ko-KR" sz="1000" dirty="0"/>
              <a:t>('/&lt;.*?&gt;/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', '', $input); // </a:t>
            </a:r>
            <a:r>
              <a:rPr lang="ko-KR" altLang="en-US" sz="1000" dirty="0"/>
              <a:t>태그 제거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($input, ENT_QUOTES, 'UTF-8');</a:t>
            </a:r>
          </a:p>
          <a:p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/>
          </a:p>
          <a:p>
            <a:r>
              <a:rPr lang="ko-KR" altLang="en-US" sz="1000" dirty="0"/>
              <a:t>브라우저가 스크립트 실행을 제한하게 만드는 </a:t>
            </a:r>
            <a:r>
              <a:rPr lang="en-US" altLang="ko-KR" sz="1000" b="1" dirty="0"/>
              <a:t>HTTP </a:t>
            </a:r>
            <a:r>
              <a:rPr lang="ko-KR" altLang="en-US" sz="1000" b="1" dirty="0"/>
              <a:t>헤더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Header set Content-Security-Policy "default-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'self'"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요청 시 바로 응답에 반영되어 실행되는지 확인한다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1.DVWA</a:t>
            </a:r>
            <a:r>
              <a:rPr lang="ko-KR" altLang="en-US" sz="1000" dirty="0"/>
              <a:t>의 </a:t>
            </a:r>
            <a:r>
              <a:rPr lang="en-US" altLang="ko-KR" sz="1000" dirty="0"/>
              <a:t>Reflected XSS </a:t>
            </a:r>
            <a:r>
              <a:rPr lang="ko-KR" altLang="en-US" sz="1000" dirty="0"/>
              <a:t>페이지 접속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이름 </a:t>
            </a:r>
            <a:r>
              <a:rPr lang="ko-KR" altLang="en-US" sz="1000" dirty="0" err="1"/>
              <a:t>입력칸에</a:t>
            </a:r>
            <a:r>
              <a:rPr lang="ko-KR" altLang="en-US" sz="1000" dirty="0"/>
              <a:t>  위 그림처럼 스크립트 삽입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3. Submit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페이지에 스크립트가 그대로 출력되어 팝업 실행됨</a:t>
            </a: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Reflected XSS</a:t>
            </a:r>
            <a:r>
              <a:rPr lang="ko-KR" altLang="en-US" sz="1000" dirty="0"/>
              <a:t>는 링크 클릭 시 즉시 실행되므로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피싱 링크 공격에 자주 이용됨</a:t>
            </a:r>
            <a:endParaRPr lang="en-US" altLang="ko-KR" sz="1000" dirty="0"/>
          </a:p>
          <a:p>
            <a:r>
              <a:rPr lang="ko-KR" altLang="en-US" sz="1000" dirty="0"/>
              <a:t>사용자의 쿠키</a:t>
            </a:r>
            <a:r>
              <a:rPr lang="en-US" altLang="ko-KR" sz="1000" dirty="0"/>
              <a:t>, </a:t>
            </a:r>
            <a:r>
              <a:rPr lang="ko-KR" altLang="en-US" sz="1000" dirty="0"/>
              <a:t>세션 탈취 및 악성 사이트 유도 가능</a:t>
            </a:r>
            <a:endParaRPr lang="en-US" altLang="ko-KR" sz="1000" dirty="0"/>
          </a:p>
          <a:p>
            <a:r>
              <a:rPr lang="ko-KR" altLang="en-US" sz="1000" dirty="0"/>
              <a:t>웹사이트 보안에서 입력 값 검증 및 출력 </a:t>
            </a:r>
            <a:r>
              <a:rPr lang="ko-KR" altLang="en-US" sz="1000" dirty="0" err="1"/>
              <a:t>인코딩이</a:t>
            </a:r>
            <a:r>
              <a:rPr lang="ko-KR" altLang="en-US" sz="1000" dirty="0"/>
              <a:t> 필수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081474"/>
            <a:ext cx="465597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</a:t>
            </a:r>
            <a:r>
              <a:rPr lang="ko-KR" altLang="en-US" sz="1000" dirty="0"/>
              <a:t>로 특수 문자 변환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($_GET['input'], ENT_QUOTES, 'UTF-8');</a:t>
            </a:r>
          </a:p>
          <a:p>
            <a:endParaRPr lang="en-US" altLang="ko-KR" sz="1000" dirty="0"/>
          </a:p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&lt;, &gt;, script,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 </a:t>
            </a:r>
            <a:r>
              <a:rPr lang="ko-KR" altLang="en-US" sz="1000" dirty="0"/>
              <a:t>등 </a:t>
            </a:r>
            <a:r>
              <a:rPr lang="ko-KR" altLang="en-US" sz="1000" dirty="0" err="1"/>
              <a:t>필터링</a:t>
            </a:r>
            <a:endParaRPr lang="ko-KR" altLang="en-US" sz="1000" dirty="0"/>
          </a:p>
          <a:p>
            <a:r>
              <a:rPr lang="ko-KR" altLang="en-US" sz="1000" dirty="0"/>
              <a:t>→ 화이트리스트 기반 검증 권장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/>
              <a:t>→ 인라인 스크립트</a:t>
            </a:r>
            <a:r>
              <a:rPr lang="en-US" altLang="ko-KR" sz="1000" dirty="0"/>
              <a:t>, </a:t>
            </a:r>
            <a:r>
              <a:rPr lang="ko-KR" altLang="en-US" sz="1000" dirty="0"/>
              <a:t>외부 </a:t>
            </a:r>
            <a:r>
              <a:rPr lang="en-US" altLang="ko-KR" sz="1000" dirty="0"/>
              <a:t>JS </a:t>
            </a:r>
            <a:r>
              <a:rPr lang="ko-KR" altLang="en-US" sz="1000" dirty="0"/>
              <a:t>차단</a:t>
            </a:r>
            <a:endParaRPr lang="en-US" altLang="ko-KR" sz="1000" dirty="0"/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JS</a:t>
            </a:r>
            <a:r>
              <a:rPr lang="ko-KR" altLang="en-US" sz="1000" dirty="0"/>
              <a:t>로 쿠키 접근 차단</a:t>
            </a:r>
          </a:p>
          <a:p>
            <a:r>
              <a:rPr lang="en-US" altLang="ko-KR" sz="1000" dirty="0"/>
              <a:t>Set-Cookie: </a:t>
            </a:r>
            <a:r>
              <a:rPr lang="en-US" altLang="ko-KR" sz="1000" dirty="0" err="1"/>
              <a:t>sessionid</a:t>
            </a:r>
            <a:r>
              <a:rPr lang="en-US" altLang="ko-KR" sz="1000" dirty="0"/>
              <a:t>=abc123; </a:t>
            </a:r>
            <a:r>
              <a:rPr lang="en-US" altLang="ko-KR" sz="1000" dirty="0" err="1"/>
              <a:t>HttpOnly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React, Angular </a:t>
            </a:r>
            <a:r>
              <a:rPr lang="ko-KR" altLang="en-US" sz="1000" dirty="0"/>
              <a:t>등 기본 </a:t>
            </a:r>
            <a:r>
              <a:rPr lang="en-US" altLang="ko-KR" sz="1000" dirty="0"/>
              <a:t>XSS </a:t>
            </a:r>
            <a:r>
              <a:rPr lang="ko-KR" altLang="en-US" sz="1000" dirty="0"/>
              <a:t>방지 기능 활용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보안 수준을 낮춰서 각종 웹 취약점 실습</a:t>
            </a:r>
            <a:r>
              <a:rPr lang="en-US" altLang="ko-KR" sz="1000" dirty="0"/>
              <a:t>(XSS, SQL Injection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원활하게 진행하기 위함</a:t>
            </a:r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필터링</a:t>
            </a:r>
            <a:r>
              <a:rPr lang="en-US" altLang="ko-KR" sz="1000" dirty="0"/>
              <a:t>, </a:t>
            </a:r>
            <a:r>
              <a:rPr lang="ko-KR" altLang="en-US" sz="1000" dirty="0"/>
              <a:t>검증 등이 생략되어 취약점이 그대로 드러나는 환경을 제공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/>
              <a:t>웹 브라우저에서 </a:t>
            </a:r>
            <a:r>
              <a:rPr lang="en-US" altLang="ko-KR" sz="1000" dirty="0"/>
              <a:t>DVWA </a:t>
            </a:r>
            <a:r>
              <a:rPr lang="ko-KR" altLang="en-US" sz="1000" dirty="0"/>
              <a:t>접속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http://localhost/dvwa)</a:t>
            </a:r>
          </a:p>
          <a:p>
            <a:r>
              <a:rPr lang="ko-KR" altLang="en-US" sz="1000" dirty="0"/>
              <a:t>왼쪽 메뉴에서 </a:t>
            </a:r>
            <a:r>
              <a:rPr lang="en-US" altLang="ko-KR" sz="1000" dirty="0"/>
              <a:t>DVWA Security </a:t>
            </a:r>
            <a:r>
              <a:rPr lang="ko-KR" altLang="en-US" sz="1000" dirty="0"/>
              <a:t>클릭</a:t>
            </a:r>
          </a:p>
          <a:p>
            <a:r>
              <a:rPr lang="en-US" altLang="ko-KR" sz="1000" dirty="0"/>
              <a:t>Security Level </a:t>
            </a:r>
            <a:r>
              <a:rPr lang="ko-KR" altLang="en-US" sz="1000" dirty="0"/>
              <a:t>항목에서 </a:t>
            </a:r>
            <a:r>
              <a:rPr lang="en-US" altLang="ko-KR" sz="1000" dirty="0"/>
              <a:t>Low </a:t>
            </a:r>
            <a:r>
              <a:rPr lang="ko-KR" altLang="en-US" sz="1000" dirty="0"/>
              <a:t>선택</a:t>
            </a:r>
          </a:p>
          <a:p>
            <a:r>
              <a:rPr lang="en-US" altLang="ko-KR" sz="1000" dirty="0"/>
              <a:t>Submit </a:t>
            </a:r>
            <a:r>
              <a:rPr lang="ko-KR" altLang="en-US" sz="1000" dirty="0"/>
              <a:t>버튼 클릭하여 설정 저장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보안 레벨을 </a:t>
            </a:r>
            <a:r>
              <a:rPr lang="en-US" altLang="ko-KR" sz="1000" dirty="0"/>
              <a:t>Low</a:t>
            </a:r>
            <a:r>
              <a:rPr lang="ko-KR" altLang="en-US" sz="1000" dirty="0"/>
              <a:t>로 설정하면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실습자가</a:t>
            </a:r>
            <a:r>
              <a:rPr lang="ko-KR" altLang="en-US" sz="1000" dirty="0"/>
              <a:t> 취약한 상태의 웹 애플리케이션을 직접 체험할 수 있음</a:t>
            </a:r>
          </a:p>
          <a:p>
            <a:r>
              <a:rPr lang="en-US" altLang="ko-KR" sz="1000" dirty="0"/>
              <a:t>XSS, SQL Injection, Command Injection </a:t>
            </a:r>
            <a:r>
              <a:rPr lang="ko-KR" altLang="en-US" sz="1000" dirty="0"/>
              <a:t>등의 공격이 방어되지 않아 실습 및 분석 용이</a:t>
            </a:r>
          </a:p>
          <a:p>
            <a:r>
              <a:rPr lang="ko-KR" altLang="en-US" sz="1000" dirty="0"/>
              <a:t>실제 보안 강화 전</a:t>
            </a:r>
            <a:r>
              <a:rPr lang="en-US" altLang="ko-KR" sz="1000" dirty="0"/>
              <a:t>/</a:t>
            </a:r>
            <a:r>
              <a:rPr lang="ko-KR" altLang="en-US" sz="1000" dirty="0"/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8266" y="1113713"/>
            <a:ext cx="4655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/>
              <a:t>확장자</a:t>
            </a:r>
            <a:r>
              <a:rPr lang="ko-KR" altLang="en-US" sz="1000" dirty="0"/>
              <a:t> 우회</a:t>
            </a:r>
            <a:r>
              <a:rPr lang="en-US" altLang="ko-KR" sz="1000" dirty="0"/>
              <a:t>, MIME </a:t>
            </a:r>
            <a:r>
              <a:rPr lang="ko-KR" altLang="en-US" sz="1000" dirty="0"/>
              <a:t>속이기 등 기법을 통해 </a:t>
            </a:r>
            <a:r>
              <a:rPr lang="ko-KR" altLang="en-US" sz="1000" dirty="0" err="1"/>
              <a:t>웹쉘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업로드하여 서버 측에서 실행 가능한지 확인</a:t>
            </a:r>
          </a:p>
          <a:p>
            <a:r>
              <a:rPr lang="ko-KR" altLang="en-US" sz="1000" dirty="0"/>
              <a:t>서버가 업로드 파일을 검증 없이 저장 및 실행하는지 테스트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에서 </a:t>
            </a:r>
            <a:r>
              <a:rPr lang="en-US" altLang="ko-KR" sz="1000" dirty="0"/>
              <a:t>File Upload </a:t>
            </a:r>
            <a:r>
              <a:rPr lang="ko-KR" altLang="en-US" sz="1000" dirty="0"/>
              <a:t>메뉴 접속</a:t>
            </a:r>
          </a:p>
          <a:p>
            <a:r>
              <a:rPr lang="en-US" altLang="ko-KR" sz="1000" dirty="0"/>
              <a:t>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웹쉘</a:t>
            </a:r>
            <a:r>
              <a:rPr lang="ko-KR" altLang="en-US" sz="1000" dirty="0"/>
              <a:t> 파일 생성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&lt;?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system($_GET['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']); ?&gt;)</a:t>
            </a:r>
          </a:p>
          <a:p>
            <a:r>
              <a:rPr lang="ko-KR" altLang="en-US" sz="1000" dirty="0" err="1"/>
              <a:t>확장자를</a:t>
            </a:r>
            <a:r>
              <a:rPr lang="ko-KR" altLang="en-US" sz="1000" dirty="0"/>
              <a:t> 우회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shell.php.jpg, 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  <a:r>
              <a:rPr lang="ko-KR" altLang="en-US" sz="1000" dirty="0"/>
              <a:t>하거나 </a:t>
            </a:r>
            <a:r>
              <a:rPr lang="en-US" altLang="ko-KR" sz="1000" dirty="0"/>
              <a:t>MIME </a:t>
            </a:r>
            <a:r>
              <a:rPr lang="ko-KR" altLang="en-US" sz="1000" dirty="0"/>
              <a:t>속여서 업로드</a:t>
            </a:r>
          </a:p>
          <a:p>
            <a:r>
              <a:rPr lang="ko-KR" altLang="en-US" sz="1000" dirty="0"/>
              <a:t>업로드 성공 시 웹 경로에서 접근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/hackable/uploads/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주소창에</a:t>
            </a:r>
            <a:r>
              <a:rPr lang="ko-KR" altLang="en-US" sz="1000" dirty="0"/>
              <a:t> </a:t>
            </a:r>
            <a:r>
              <a:rPr lang="en-US" altLang="ko-KR" sz="1000" dirty="0"/>
              <a:t>?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=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 </a:t>
            </a:r>
            <a:r>
              <a:rPr lang="ko-KR" altLang="en-US" sz="1000" dirty="0"/>
              <a:t>등 명령 실행 확인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업로드 기능이 취약하면 공격자가 서버를 장악할 수 있음</a:t>
            </a:r>
          </a:p>
          <a:p>
            <a:r>
              <a:rPr lang="ko-KR" altLang="en-US" sz="1000" dirty="0"/>
              <a:t>시스템 명령 실행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설치</a:t>
            </a:r>
            <a:r>
              <a:rPr lang="en-US" altLang="ko-KR" sz="1000" dirty="0"/>
              <a:t>, DB </a:t>
            </a:r>
            <a:r>
              <a:rPr lang="ko-KR" altLang="en-US" sz="1000" dirty="0"/>
              <a:t>탈취 등 심각한 피해 발생 가능</a:t>
            </a:r>
          </a:p>
          <a:p>
            <a:r>
              <a:rPr lang="ko-KR" altLang="en-US" sz="1000" dirty="0"/>
              <a:t>파일 </a:t>
            </a:r>
            <a:r>
              <a:rPr lang="ko-KR" altLang="en-US" sz="1000" dirty="0" err="1"/>
              <a:t>확장자</a:t>
            </a:r>
            <a:r>
              <a:rPr lang="en-US" altLang="ko-KR" sz="1000" dirty="0"/>
              <a:t>, MIME, </a:t>
            </a:r>
            <a:r>
              <a:rPr lang="ko-KR" altLang="en-US" sz="1000" dirty="0"/>
              <a:t>경로 검증 등 다중 </a:t>
            </a:r>
            <a:r>
              <a:rPr lang="ko-KR" altLang="en-US" sz="1000" dirty="0" err="1"/>
              <a:t>필터링의</a:t>
            </a:r>
            <a:r>
              <a:rPr lang="ko-KR" altLang="en-US" sz="1000" dirty="0"/>
              <a:t> 중요성을 이해하는 데 유용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5170646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네트워크를 통해 전송되는 데이터를 </a:t>
            </a:r>
            <a:r>
              <a:rPr lang="ko-KR" altLang="en-US" sz="1000" b="1" dirty="0"/>
              <a:t>몰래 가로채어 감청</a:t>
            </a:r>
            <a:r>
              <a:rPr lang="ko-KR" altLang="en-US" sz="1000" dirty="0"/>
              <a:t>하는 해킹 기법이다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공격자는 </a:t>
            </a:r>
            <a:r>
              <a:rPr lang="ko-KR" altLang="en-US" sz="1000" b="1" dirty="0"/>
              <a:t>중간에 위치한 네트워크 장비</a:t>
            </a:r>
            <a:r>
              <a:rPr lang="ko-KR" altLang="en-US" sz="1000" dirty="0"/>
              <a:t>처럼 가장하거나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같은 네트워크에 존재하면서 </a:t>
            </a:r>
            <a:r>
              <a:rPr lang="ko-KR" altLang="en-US" sz="1000" b="1" dirty="0"/>
              <a:t>전송 중인 패킷을 엿보거나 저장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현재 </a:t>
            </a:r>
            <a:r>
              <a:rPr lang="en-US" altLang="ko-KR" sz="1000" dirty="0"/>
              <a:t>TCP </a:t>
            </a:r>
            <a:r>
              <a:rPr lang="ko-KR" altLang="en-US" sz="1000" dirty="0"/>
              <a:t>통신</a:t>
            </a:r>
            <a:r>
              <a:rPr lang="en-US" altLang="ko-KR" sz="1000" dirty="0"/>
              <a:t>, ARP </a:t>
            </a:r>
            <a:r>
              <a:rPr lang="ko-KR" altLang="en-US" sz="1000" dirty="0"/>
              <a:t>질의 등이 보인다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21077"/>
            <a:ext cx="465597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웹 로그인 정보를 암호화하여 탈취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Apache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HTTPS </a:t>
            </a:r>
            <a:r>
              <a:rPr lang="ko-KR" altLang="en-US" sz="1000" dirty="0"/>
              <a:t>설정 후 브라우저에서 </a:t>
            </a:r>
            <a:r>
              <a:rPr lang="en-US" altLang="ko-KR" sz="1000" dirty="0"/>
              <a:t>https</a:t>
            </a:r>
            <a:r>
              <a:rPr lang="ko-KR" altLang="en-US" sz="1000" dirty="0"/>
              <a:t>로 접속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에서 내용이 암호화되어 보이지 않음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민감 정보가 </a:t>
            </a:r>
            <a:r>
              <a:rPr lang="ko-KR" altLang="en-US" sz="1000" dirty="0" err="1"/>
              <a:t>평문으로</a:t>
            </a:r>
            <a:r>
              <a:rPr lang="ko-KR" altLang="en-US" sz="1000" dirty="0"/>
              <a:t> 전송되지 않도록 보호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Spoofing </a:t>
            </a:r>
            <a:r>
              <a:rPr lang="ko-KR" altLang="en-US" sz="1000" dirty="0"/>
              <a:t>방지로 중간자 공격 차단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게이트웨이의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주소를 고정 등록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위조된 </a:t>
            </a:r>
            <a:r>
              <a:rPr lang="en-US" altLang="ko-KR" sz="1000" dirty="0"/>
              <a:t>ARP </a:t>
            </a:r>
            <a:r>
              <a:rPr lang="ko-KR" altLang="en-US" sz="1000" dirty="0"/>
              <a:t>응답을 무시하고 네트워크 무결성 유지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</a:t>
            </a:r>
            <a:r>
              <a:rPr lang="ko-KR" altLang="en-US" sz="1000" dirty="0"/>
              <a:t>공격 탐지 및 자동 방어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ArpON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데몬을</a:t>
            </a:r>
            <a:r>
              <a:rPr lang="ko-KR" altLang="en-US" sz="1000" dirty="0"/>
              <a:t> 설치하고 실행하여 실시간 </a:t>
            </a:r>
            <a:r>
              <a:rPr lang="en-US" altLang="ko-KR" sz="1000" dirty="0"/>
              <a:t>ARP </a:t>
            </a:r>
            <a:r>
              <a:rPr lang="ko-KR" altLang="en-US" sz="1000" dirty="0"/>
              <a:t>감시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ARP </a:t>
            </a:r>
            <a:r>
              <a:rPr lang="ko-KR" altLang="en-US" sz="1000" dirty="0"/>
              <a:t>기반 공격이 발생하면 자동으로 차단하거나 경고</a:t>
            </a: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전체 네트워크 트래픽을 암호화된 터널로 보호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</a:t>
            </a:r>
            <a:r>
              <a:rPr lang="en-US" altLang="ko-KR" sz="1000" dirty="0"/>
              <a:t>VPN</a:t>
            </a:r>
            <a:r>
              <a:rPr lang="ko-KR" altLang="en-US" sz="1000" dirty="0"/>
              <a:t>에 연결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로 봐도 데이터가 암호화되어 내용 파악 불가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내부에서도 </a:t>
            </a:r>
            <a:r>
              <a:rPr lang="ko-KR" altLang="en-US" sz="1000" dirty="0" err="1"/>
              <a:t>스니핑</a:t>
            </a:r>
            <a:r>
              <a:rPr lang="ko-KR" altLang="en-US" sz="1000" dirty="0"/>
              <a:t> 불가능한 환경 구축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원격 접속 시 </a:t>
            </a:r>
            <a:r>
              <a:rPr lang="ko-KR" altLang="en-US" sz="1000" dirty="0" err="1"/>
              <a:t>평문</a:t>
            </a:r>
            <a:r>
              <a:rPr lang="ko-KR" altLang="en-US" sz="1000" dirty="0"/>
              <a:t> 인증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Telnet</a:t>
            </a:r>
            <a:r>
              <a:rPr lang="ko-KR" altLang="en-US" sz="1000" dirty="0"/>
              <a:t>은 비활성화하고 </a:t>
            </a:r>
            <a:r>
              <a:rPr lang="en-US" altLang="ko-KR" sz="1000" dirty="0"/>
              <a:t>SSH</a:t>
            </a:r>
            <a:r>
              <a:rPr lang="ko-KR" altLang="en-US" sz="1000" dirty="0"/>
              <a:t>만 허용 → </a:t>
            </a:r>
            <a:r>
              <a:rPr lang="ko-KR" altLang="en-US" sz="1000" dirty="0" err="1"/>
              <a:t>스니핑으로도</a:t>
            </a:r>
            <a:r>
              <a:rPr lang="ko-KR" altLang="en-US" sz="1000" dirty="0"/>
              <a:t> 로그인 정보 탈취 불가능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안전한 원격 관리 환경 제공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79771" y="1144076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타원 69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1" name="타원 70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2" name="타원 71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</a:p>
          <a:p>
            <a:pPr>
              <a:defRPr/>
            </a:pPr>
            <a:r>
              <a:rPr lang="ko-KR" altLang="en-US" sz="1000"/>
              <a:t>    의미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타원 102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타원 102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2922</Words>
  <Application>Microsoft Office PowerPoint</Application>
  <PresentationFormat>와이드스크린</PresentationFormat>
  <Paragraphs>671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HY헤드라인M</vt:lpstr>
      <vt:lpstr>맑은 고딕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135</cp:revision>
  <dcterms:created xsi:type="dcterms:W3CDTF">2025-06-02T10:17:09Z</dcterms:created>
  <dcterms:modified xsi:type="dcterms:W3CDTF">2025-06-10T06:24:10Z</dcterms:modified>
  <cp:version/>
</cp:coreProperties>
</file>